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jpeg" ContentType="image/jpeg"/>
  <Override PartName="/ppt/media/image42.png" ContentType="image/png"/>
  <Override PartName="/ppt/media/image32.png" ContentType="image/png"/>
  <Override PartName="/ppt/media/image33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\\DROBO-FS\QuickDrops\JB\PPTX NG\Droplets\LightingOverlay.png"/>
          <p:cNvPicPr/>
          <p:nvPr/>
        </p:nvPicPr>
        <p:blipFill>
          <a:blip r:embed="rId2">
            <a:alphaModFix amt="40000"/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pic>
        <p:nvPicPr>
          <p:cNvPr id="1" name="Picture 6" descr="Droplets-HD-Title-R1d.png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3680" cy="159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\\DROBO-FS\QuickDrops\JB\PPTX NG\Droplets\LightingOverlay.png"/>
          <p:cNvPicPr/>
          <p:nvPr/>
        </p:nvPicPr>
        <p:blipFill>
          <a:blip r:embed="rId2">
            <a:alphaModFix amt="40000"/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pic>
        <p:nvPicPr>
          <p:cNvPr id="41" name="Picture 2" descr="Droplets-HD-Content-R1d.png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1342080" y="1390680"/>
            <a:ext cx="9068760" cy="40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82000"/>
          </a:bodyPr>
          <a:p>
            <a:pPr algn="ctr">
              <a:lnSpc>
                <a:spcPct val="90000"/>
              </a:lnSpc>
            </a:pPr>
            <a:r>
              <a:rPr b="0" lang="de-DE" sz="6600" spc="-1" strike="noStrike" cap="all">
                <a:solidFill>
                  <a:srgbClr val="ffffff"/>
                </a:solidFill>
                <a:latin typeface="Tw Cen MT"/>
              </a:rPr>
              <a:t>FORT AUX FRESQUES </a:t>
            </a:r>
            <a:br/>
            <a:r>
              <a:rPr b="0" lang="de-DE" sz="6600" spc="-1" strike="noStrike" cap="all">
                <a:solidFill>
                  <a:srgbClr val="ffffff"/>
                </a:solidFill>
                <a:latin typeface="Tw Cen MT"/>
              </a:rPr>
              <a:t>la renovation </a:t>
            </a:r>
            <a:br/>
            <a:r>
              <a:rPr b="0" lang="de-DE" sz="6600" spc="-1" strike="noStrike" cap="all">
                <a:solidFill>
                  <a:srgbClr val="ffffff"/>
                </a:solidFill>
                <a:latin typeface="Tw Cen MT"/>
              </a:rPr>
              <a:t>au fil des années:</a:t>
            </a:r>
            <a:br/>
            <a:endParaRPr b="0" lang="fr-FR" sz="6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913680" y="618480"/>
            <a:ext cx="10363680" cy="159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600" spc="-1" strike="noStrike" cap="all">
                <a:solidFill>
                  <a:srgbClr val="ffffff"/>
                </a:solidFill>
                <a:latin typeface="Tw Cen MT"/>
              </a:rPr>
              <a:t>La cuisine: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24" name="Grafik 3" descr=""/>
          <p:cNvPicPr/>
          <p:nvPr/>
        </p:nvPicPr>
        <p:blipFill>
          <a:blip r:embed="rId1"/>
          <a:stretch/>
        </p:blipFill>
        <p:spPr>
          <a:xfrm>
            <a:off x="396000" y="610920"/>
            <a:ext cx="3994200" cy="2996640"/>
          </a:xfrm>
          <a:prstGeom prst="rect">
            <a:avLst/>
          </a:prstGeom>
          <a:ln w="0">
            <a:noFill/>
          </a:ln>
        </p:spPr>
      </p:pic>
      <p:pic>
        <p:nvPicPr>
          <p:cNvPr id="125" name="Grafik 4" descr=""/>
          <p:cNvPicPr/>
          <p:nvPr/>
        </p:nvPicPr>
        <p:blipFill>
          <a:blip r:embed="rId2"/>
          <a:stretch/>
        </p:blipFill>
        <p:spPr>
          <a:xfrm>
            <a:off x="396000" y="3681720"/>
            <a:ext cx="3994200" cy="3000960"/>
          </a:xfrm>
          <a:prstGeom prst="rect">
            <a:avLst/>
          </a:prstGeom>
          <a:ln w="0">
            <a:noFill/>
          </a:ln>
        </p:spPr>
      </p:pic>
      <p:pic>
        <p:nvPicPr>
          <p:cNvPr id="126" name="Grafik 5" descr=""/>
          <p:cNvPicPr/>
          <p:nvPr/>
        </p:nvPicPr>
        <p:blipFill>
          <a:blip r:embed="rId3"/>
          <a:stretch/>
        </p:blipFill>
        <p:spPr>
          <a:xfrm>
            <a:off x="7800840" y="267480"/>
            <a:ext cx="3994200" cy="2996640"/>
          </a:xfrm>
          <a:prstGeom prst="rect">
            <a:avLst/>
          </a:prstGeom>
          <a:ln w="0">
            <a:noFill/>
          </a:ln>
        </p:spPr>
      </p:pic>
      <p:pic>
        <p:nvPicPr>
          <p:cNvPr id="127" name="Grafik 6" descr=""/>
          <p:cNvPicPr/>
          <p:nvPr/>
        </p:nvPicPr>
        <p:blipFill>
          <a:blip r:embed="rId4"/>
          <a:stretch/>
        </p:blipFill>
        <p:spPr>
          <a:xfrm>
            <a:off x="6034680" y="3429000"/>
            <a:ext cx="5760360" cy="324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5666760" y="158760"/>
            <a:ext cx="661968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600" spc="-1" strike="noStrike" cap="all">
                <a:solidFill>
                  <a:srgbClr val="ffffff"/>
                </a:solidFill>
                <a:latin typeface="Tw Cen MT"/>
              </a:rPr>
              <a:t>La chambree: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29" name="Grafik 3" descr=""/>
          <p:cNvPicPr/>
          <p:nvPr/>
        </p:nvPicPr>
        <p:blipFill>
          <a:blip r:embed="rId1"/>
          <a:stretch/>
        </p:blipFill>
        <p:spPr>
          <a:xfrm>
            <a:off x="304920" y="381600"/>
            <a:ext cx="4061160" cy="3046680"/>
          </a:xfrm>
          <a:prstGeom prst="rect">
            <a:avLst/>
          </a:prstGeom>
          <a:ln w="0">
            <a:noFill/>
          </a:ln>
        </p:spPr>
      </p:pic>
      <p:pic>
        <p:nvPicPr>
          <p:cNvPr id="130" name="Grafik 4" descr=""/>
          <p:cNvPicPr/>
          <p:nvPr/>
        </p:nvPicPr>
        <p:blipFill>
          <a:blip r:embed="rId2"/>
          <a:stretch/>
        </p:blipFill>
        <p:spPr>
          <a:xfrm>
            <a:off x="304920" y="3562200"/>
            <a:ext cx="2351880" cy="3136320"/>
          </a:xfrm>
          <a:prstGeom prst="rect">
            <a:avLst/>
          </a:prstGeom>
          <a:ln w="0">
            <a:noFill/>
          </a:ln>
        </p:spPr>
      </p:pic>
      <p:pic>
        <p:nvPicPr>
          <p:cNvPr id="131" name="Grafik 5" descr=""/>
          <p:cNvPicPr/>
          <p:nvPr/>
        </p:nvPicPr>
        <p:blipFill>
          <a:blip r:embed="rId3"/>
          <a:stretch/>
        </p:blipFill>
        <p:spPr>
          <a:xfrm>
            <a:off x="4572720" y="381600"/>
            <a:ext cx="2284920" cy="3046680"/>
          </a:xfrm>
          <a:prstGeom prst="rect">
            <a:avLst/>
          </a:prstGeom>
          <a:ln w="0">
            <a:noFill/>
          </a:ln>
        </p:spPr>
      </p:pic>
      <p:pic>
        <p:nvPicPr>
          <p:cNvPr id="132" name="Grafik 6" descr=""/>
          <p:cNvPicPr/>
          <p:nvPr/>
        </p:nvPicPr>
        <p:blipFill>
          <a:blip r:embed="rId4"/>
          <a:stretch/>
        </p:blipFill>
        <p:spPr>
          <a:xfrm>
            <a:off x="2876040" y="3562200"/>
            <a:ext cx="2351880" cy="3136320"/>
          </a:xfrm>
          <a:prstGeom prst="rect">
            <a:avLst/>
          </a:prstGeom>
          <a:ln w="0">
            <a:noFill/>
          </a:ln>
        </p:spPr>
      </p:pic>
      <p:pic>
        <p:nvPicPr>
          <p:cNvPr id="133" name="Grafik 7" descr=""/>
          <p:cNvPicPr/>
          <p:nvPr/>
        </p:nvPicPr>
        <p:blipFill>
          <a:blip r:embed="rId5"/>
          <a:stretch/>
        </p:blipFill>
        <p:spPr>
          <a:xfrm>
            <a:off x="5447160" y="3562200"/>
            <a:ext cx="2351880" cy="3136320"/>
          </a:xfrm>
          <a:prstGeom prst="rect">
            <a:avLst/>
          </a:prstGeom>
          <a:ln w="0">
            <a:noFill/>
          </a:ln>
        </p:spPr>
      </p:pic>
      <p:pic>
        <p:nvPicPr>
          <p:cNvPr id="134" name="Grafik 8" descr=""/>
          <p:cNvPicPr/>
          <p:nvPr/>
        </p:nvPicPr>
        <p:blipFill>
          <a:blip r:embed="rId6"/>
          <a:stretch/>
        </p:blipFill>
        <p:spPr>
          <a:xfrm>
            <a:off x="8158320" y="951120"/>
            <a:ext cx="3149640" cy="572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913680" y="618480"/>
            <a:ext cx="10363680" cy="159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600" spc="-1" strike="noStrike" cap="all">
                <a:solidFill>
                  <a:srgbClr val="ffffff"/>
                </a:solidFill>
                <a:latin typeface="Tw Cen MT"/>
              </a:rPr>
              <a:t>Le BloCkHaus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36" name="Grafik 3" descr=""/>
          <p:cNvPicPr/>
          <p:nvPr/>
        </p:nvPicPr>
        <p:blipFill>
          <a:blip r:embed="rId1"/>
          <a:stretch/>
        </p:blipFill>
        <p:spPr>
          <a:xfrm>
            <a:off x="3814920" y="2059920"/>
            <a:ext cx="2179800" cy="3876120"/>
          </a:xfrm>
          <a:prstGeom prst="rect">
            <a:avLst/>
          </a:prstGeom>
          <a:ln w="0">
            <a:noFill/>
          </a:ln>
        </p:spPr>
      </p:pic>
      <p:pic>
        <p:nvPicPr>
          <p:cNvPr id="137" name="Grafik 4" descr=""/>
          <p:cNvPicPr/>
          <p:nvPr/>
        </p:nvPicPr>
        <p:blipFill>
          <a:blip r:embed="rId2"/>
          <a:stretch/>
        </p:blipFill>
        <p:spPr>
          <a:xfrm>
            <a:off x="318600" y="228600"/>
            <a:ext cx="3123000" cy="5552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2981160" y="55800"/>
            <a:ext cx="78382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4000" spc="-1" strike="noStrike">
                <a:solidFill>
                  <a:srgbClr val="ffffff"/>
                </a:solidFill>
                <a:latin typeface="Tw Cen MT"/>
                <a:ea typeface="DejaVu Sans"/>
              </a:rPr>
              <a:t>Le bloc d´entrée exterieur:</a:t>
            </a:r>
            <a:endParaRPr b="0" lang="fr-FR" sz="4000" spc="-1" strike="noStrike">
              <a:latin typeface="Arial"/>
            </a:endParaRPr>
          </a:p>
        </p:txBody>
      </p:sp>
      <p:pic>
        <p:nvPicPr>
          <p:cNvPr id="82" name="Grafik 4" descr=""/>
          <p:cNvPicPr/>
          <p:nvPr/>
        </p:nvPicPr>
        <p:blipFill>
          <a:blip r:embed="rId1"/>
          <a:stretch/>
        </p:blipFill>
        <p:spPr>
          <a:xfrm>
            <a:off x="4510800" y="3814920"/>
            <a:ext cx="3509280" cy="2632680"/>
          </a:xfrm>
          <a:prstGeom prst="rect">
            <a:avLst/>
          </a:prstGeom>
          <a:ln w="0">
            <a:noFill/>
          </a:ln>
        </p:spPr>
      </p:pic>
      <p:pic>
        <p:nvPicPr>
          <p:cNvPr id="83" name="Grafik 6" descr=""/>
          <p:cNvPicPr/>
          <p:nvPr/>
        </p:nvPicPr>
        <p:blipFill>
          <a:blip r:embed="rId2"/>
          <a:stretch/>
        </p:blipFill>
        <p:spPr>
          <a:xfrm>
            <a:off x="8361000" y="1040760"/>
            <a:ext cx="2883600" cy="3844800"/>
          </a:xfrm>
          <a:prstGeom prst="rect">
            <a:avLst/>
          </a:prstGeom>
          <a:ln w="0">
            <a:noFill/>
          </a:ln>
        </p:spPr>
      </p:pic>
      <p:pic>
        <p:nvPicPr>
          <p:cNvPr id="84" name="Grafik 7" descr=""/>
          <p:cNvPicPr/>
          <p:nvPr/>
        </p:nvPicPr>
        <p:blipFill>
          <a:blip r:embed="rId3"/>
          <a:stretch/>
        </p:blipFill>
        <p:spPr>
          <a:xfrm>
            <a:off x="4511880" y="1064880"/>
            <a:ext cx="3575160" cy="2682000"/>
          </a:xfrm>
          <a:prstGeom prst="rect">
            <a:avLst/>
          </a:prstGeom>
          <a:ln w="0">
            <a:noFill/>
          </a:ln>
        </p:spPr>
      </p:pic>
      <p:pic>
        <p:nvPicPr>
          <p:cNvPr id="85" name="Grafik 8" descr=""/>
          <p:cNvPicPr/>
          <p:nvPr/>
        </p:nvPicPr>
        <p:blipFill>
          <a:blip r:embed="rId4"/>
          <a:stretch/>
        </p:blipFill>
        <p:spPr>
          <a:xfrm>
            <a:off x="450360" y="4038840"/>
            <a:ext cx="3719880" cy="2408760"/>
          </a:xfrm>
          <a:prstGeom prst="rect">
            <a:avLst/>
          </a:prstGeom>
          <a:ln w="0">
            <a:noFill/>
          </a:ln>
        </p:spPr>
      </p:pic>
      <p:pic>
        <p:nvPicPr>
          <p:cNvPr id="86" name="Grafik 10" descr=""/>
          <p:cNvPicPr/>
          <p:nvPr/>
        </p:nvPicPr>
        <p:blipFill>
          <a:blip r:embed="rId5"/>
          <a:stretch/>
        </p:blipFill>
        <p:spPr>
          <a:xfrm>
            <a:off x="450360" y="1294920"/>
            <a:ext cx="3785760" cy="220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rafik 3" descr=""/>
          <p:cNvPicPr/>
          <p:nvPr/>
        </p:nvPicPr>
        <p:blipFill>
          <a:blip r:embed="rId1"/>
          <a:stretch/>
        </p:blipFill>
        <p:spPr>
          <a:xfrm>
            <a:off x="9720720" y="407160"/>
            <a:ext cx="2084400" cy="2785320"/>
          </a:xfrm>
          <a:prstGeom prst="rect">
            <a:avLst/>
          </a:prstGeom>
          <a:ln w="0">
            <a:noFill/>
          </a:ln>
        </p:spPr>
      </p:pic>
      <p:pic>
        <p:nvPicPr>
          <p:cNvPr id="88" name="Grafik 4" descr=""/>
          <p:cNvPicPr/>
          <p:nvPr/>
        </p:nvPicPr>
        <p:blipFill>
          <a:blip r:embed="rId2"/>
          <a:stretch/>
        </p:blipFill>
        <p:spPr>
          <a:xfrm>
            <a:off x="204120" y="4991040"/>
            <a:ext cx="2778480" cy="1563840"/>
          </a:xfrm>
          <a:prstGeom prst="rect">
            <a:avLst/>
          </a:prstGeom>
          <a:ln w="0">
            <a:noFill/>
          </a:ln>
        </p:spPr>
      </p:pic>
      <p:pic>
        <p:nvPicPr>
          <p:cNvPr id="89" name="Grafik 5" descr=""/>
          <p:cNvPicPr/>
          <p:nvPr/>
        </p:nvPicPr>
        <p:blipFill>
          <a:blip r:embed="rId3"/>
          <a:stretch/>
        </p:blipFill>
        <p:spPr>
          <a:xfrm>
            <a:off x="204120" y="407160"/>
            <a:ext cx="2528280" cy="4494960"/>
          </a:xfrm>
          <a:prstGeom prst="rect">
            <a:avLst/>
          </a:prstGeom>
          <a:ln w="0"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3143520" y="311760"/>
            <a:ext cx="499680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ffffff"/>
                </a:solidFill>
                <a:latin typeface="Tw Cen MT"/>
                <a:ea typeface="DejaVu Sans"/>
              </a:rPr>
              <a:t>Les dessus du Fort: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91" name="Grafik 2" descr=""/>
          <p:cNvPicPr/>
          <p:nvPr/>
        </p:nvPicPr>
        <p:blipFill>
          <a:blip r:embed="rId4"/>
          <a:stretch/>
        </p:blipFill>
        <p:spPr>
          <a:xfrm>
            <a:off x="7715520" y="407160"/>
            <a:ext cx="1817640" cy="3306960"/>
          </a:xfrm>
          <a:prstGeom prst="rect">
            <a:avLst/>
          </a:prstGeom>
          <a:ln w="0">
            <a:noFill/>
          </a:ln>
        </p:spPr>
      </p:pic>
      <p:pic>
        <p:nvPicPr>
          <p:cNvPr id="92" name="Grafik 6" descr=""/>
          <p:cNvPicPr/>
          <p:nvPr/>
        </p:nvPicPr>
        <p:blipFill>
          <a:blip r:embed="rId5"/>
          <a:stretch/>
        </p:blipFill>
        <p:spPr>
          <a:xfrm>
            <a:off x="8537040" y="4724280"/>
            <a:ext cx="3252240" cy="1830600"/>
          </a:xfrm>
          <a:prstGeom prst="rect">
            <a:avLst/>
          </a:prstGeom>
          <a:ln w="0">
            <a:noFill/>
          </a:ln>
        </p:spPr>
      </p:pic>
      <p:pic>
        <p:nvPicPr>
          <p:cNvPr id="93" name="Grafik 7" descr=""/>
          <p:cNvPicPr/>
          <p:nvPr/>
        </p:nvPicPr>
        <p:blipFill>
          <a:blip r:embed="rId6"/>
          <a:stretch/>
        </p:blipFill>
        <p:spPr>
          <a:xfrm>
            <a:off x="5033880" y="4724280"/>
            <a:ext cx="3252240" cy="1830600"/>
          </a:xfrm>
          <a:prstGeom prst="rect">
            <a:avLst/>
          </a:prstGeom>
          <a:ln w="0">
            <a:noFill/>
          </a:ln>
        </p:spPr>
      </p:pic>
      <p:pic>
        <p:nvPicPr>
          <p:cNvPr id="94" name="Grafik 8" descr=""/>
          <p:cNvPicPr/>
          <p:nvPr/>
        </p:nvPicPr>
        <p:blipFill>
          <a:blip r:embed="rId7"/>
          <a:stretch/>
        </p:blipFill>
        <p:spPr>
          <a:xfrm>
            <a:off x="3258720" y="958320"/>
            <a:ext cx="3546720" cy="2660760"/>
          </a:xfrm>
          <a:prstGeom prst="rect">
            <a:avLst/>
          </a:prstGeom>
          <a:ln w="0">
            <a:noFill/>
          </a:ln>
        </p:spPr>
      </p:pic>
      <p:pic>
        <p:nvPicPr>
          <p:cNvPr id="95" name="Grafik 9" descr=""/>
          <p:cNvPicPr/>
          <p:nvPr/>
        </p:nvPicPr>
        <p:blipFill>
          <a:blip r:embed="rId8"/>
          <a:stretch/>
        </p:blipFill>
        <p:spPr>
          <a:xfrm rot="16200000">
            <a:off x="3384720" y="3488040"/>
            <a:ext cx="1362960" cy="181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534120" y="189720"/>
            <a:ext cx="5914800" cy="67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600" spc="-1" strike="noStrike" cap="all">
                <a:solidFill>
                  <a:srgbClr val="ffffff"/>
                </a:solidFill>
                <a:latin typeface="Tw Cen MT"/>
              </a:rPr>
              <a:t>Les sanitaires: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97" name="Grafik 2" descr=""/>
          <p:cNvPicPr/>
          <p:nvPr/>
        </p:nvPicPr>
        <p:blipFill>
          <a:blip r:embed="rId1"/>
          <a:stretch/>
        </p:blipFill>
        <p:spPr>
          <a:xfrm>
            <a:off x="125280" y="399960"/>
            <a:ext cx="4138200" cy="3104280"/>
          </a:xfrm>
          <a:prstGeom prst="rect">
            <a:avLst/>
          </a:prstGeom>
          <a:ln w="0">
            <a:noFill/>
          </a:ln>
        </p:spPr>
      </p:pic>
      <p:pic>
        <p:nvPicPr>
          <p:cNvPr id="98" name="Grafik 3" descr=""/>
          <p:cNvPicPr/>
          <p:nvPr/>
        </p:nvPicPr>
        <p:blipFill>
          <a:blip r:embed="rId2"/>
          <a:stretch/>
        </p:blipFill>
        <p:spPr>
          <a:xfrm>
            <a:off x="8737560" y="399960"/>
            <a:ext cx="2928240" cy="3904560"/>
          </a:xfrm>
          <a:prstGeom prst="rect">
            <a:avLst/>
          </a:prstGeom>
          <a:ln w="0">
            <a:noFill/>
          </a:ln>
        </p:spPr>
      </p:pic>
      <p:pic>
        <p:nvPicPr>
          <p:cNvPr id="99" name="Grafik 4" descr=""/>
          <p:cNvPicPr/>
          <p:nvPr/>
        </p:nvPicPr>
        <p:blipFill>
          <a:blip r:embed="rId3"/>
          <a:stretch/>
        </p:blipFill>
        <p:spPr>
          <a:xfrm>
            <a:off x="125280" y="3661200"/>
            <a:ext cx="4006080" cy="300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4193640" y="266040"/>
            <a:ext cx="753408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600" spc="-1" strike="noStrike" cap="all">
                <a:solidFill>
                  <a:srgbClr val="ffffff"/>
                </a:solidFill>
                <a:latin typeface="Tw Cen MT"/>
              </a:rPr>
              <a:t>Le Bloc d´entree interieur: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01" name="Grafik 3" descr=""/>
          <p:cNvPicPr/>
          <p:nvPr/>
        </p:nvPicPr>
        <p:blipFill>
          <a:blip r:embed="rId1"/>
          <a:stretch/>
        </p:blipFill>
        <p:spPr>
          <a:xfrm>
            <a:off x="491400" y="3619440"/>
            <a:ext cx="3477600" cy="2604960"/>
          </a:xfrm>
          <a:prstGeom prst="rect">
            <a:avLst/>
          </a:prstGeom>
          <a:ln w="0">
            <a:noFill/>
          </a:ln>
        </p:spPr>
      </p:pic>
      <p:pic>
        <p:nvPicPr>
          <p:cNvPr id="102" name="Grafik 4" descr=""/>
          <p:cNvPicPr/>
          <p:nvPr/>
        </p:nvPicPr>
        <p:blipFill>
          <a:blip r:embed="rId2"/>
          <a:stretch/>
        </p:blipFill>
        <p:spPr>
          <a:xfrm>
            <a:off x="491400" y="590400"/>
            <a:ext cx="3756240" cy="2814120"/>
          </a:xfrm>
          <a:prstGeom prst="rect">
            <a:avLst/>
          </a:prstGeom>
          <a:ln w="0">
            <a:noFill/>
          </a:ln>
        </p:spPr>
      </p:pic>
      <p:pic>
        <p:nvPicPr>
          <p:cNvPr id="103" name="Grafik 5" descr=""/>
          <p:cNvPicPr/>
          <p:nvPr/>
        </p:nvPicPr>
        <p:blipFill>
          <a:blip r:embed="rId3"/>
          <a:stretch/>
        </p:blipFill>
        <p:spPr>
          <a:xfrm>
            <a:off x="4554360" y="1019160"/>
            <a:ext cx="2886120" cy="519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440000" y="571680"/>
            <a:ext cx="6270480" cy="66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 cap="all">
                <a:solidFill>
                  <a:srgbClr val="ffffff"/>
                </a:solidFill>
                <a:latin typeface="Tw Cen MT"/>
              </a:rPr>
              <a:t>La chambre de tir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105" name="Grafik 3" descr=""/>
          <p:cNvPicPr/>
          <p:nvPr/>
        </p:nvPicPr>
        <p:blipFill>
          <a:blip r:embed="rId1"/>
          <a:stretch/>
        </p:blipFill>
        <p:spPr>
          <a:xfrm>
            <a:off x="285840" y="114480"/>
            <a:ext cx="2208960" cy="2945520"/>
          </a:xfrm>
          <a:prstGeom prst="rect">
            <a:avLst/>
          </a:prstGeom>
          <a:ln w="0">
            <a:noFill/>
          </a:ln>
        </p:spPr>
      </p:pic>
      <p:pic>
        <p:nvPicPr>
          <p:cNvPr id="106" name="Grafik 4" descr=""/>
          <p:cNvPicPr/>
          <p:nvPr/>
        </p:nvPicPr>
        <p:blipFill>
          <a:blip r:embed="rId2"/>
          <a:stretch/>
        </p:blipFill>
        <p:spPr>
          <a:xfrm>
            <a:off x="285840" y="3165480"/>
            <a:ext cx="2620440" cy="3494520"/>
          </a:xfrm>
          <a:prstGeom prst="rect">
            <a:avLst/>
          </a:prstGeom>
          <a:ln w="0">
            <a:noFill/>
          </a:ln>
        </p:spPr>
      </p:pic>
      <p:pic>
        <p:nvPicPr>
          <p:cNvPr id="107" name="Grafik 5" descr=""/>
          <p:cNvPicPr/>
          <p:nvPr/>
        </p:nvPicPr>
        <p:blipFill>
          <a:blip r:embed="rId3"/>
          <a:stretch/>
        </p:blipFill>
        <p:spPr>
          <a:xfrm>
            <a:off x="3325680" y="2518560"/>
            <a:ext cx="2243160" cy="4075920"/>
          </a:xfrm>
          <a:prstGeom prst="rect">
            <a:avLst/>
          </a:prstGeom>
          <a:ln w="0">
            <a:noFill/>
          </a:ln>
        </p:spPr>
      </p:pic>
      <p:pic>
        <p:nvPicPr>
          <p:cNvPr id="108" name="Grafik 6" descr=""/>
          <p:cNvPicPr/>
          <p:nvPr/>
        </p:nvPicPr>
        <p:blipFill>
          <a:blip r:embed="rId4"/>
          <a:stretch/>
        </p:blipFill>
        <p:spPr>
          <a:xfrm>
            <a:off x="6946560" y="114480"/>
            <a:ext cx="4854240" cy="2737440"/>
          </a:xfrm>
          <a:prstGeom prst="rect">
            <a:avLst/>
          </a:prstGeom>
          <a:ln w="0">
            <a:noFill/>
          </a:ln>
        </p:spPr>
      </p:pic>
      <p:pic>
        <p:nvPicPr>
          <p:cNvPr id="109" name="Grafik 7" descr=""/>
          <p:cNvPicPr/>
          <p:nvPr/>
        </p:nvPicPr>
        <p:blipFill>
          <a:blip r:embed="rId5"/>
          <a:stretch/>
        </p:blipFill>
        <p:spPr>
          <a:xfrm>
            <a:off x="6308280" y="2957400"/>
            <a:ext cx="5455800" cy="363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1809000" y="256680"/>
            <a:ext cx="8372520" cy="77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600" spc="-1" strike="noStrike" cap="all">
                <a:solidFill>
                  <a:srgbClr val="ffffff"/>
                </a:solidFill>
                <a:latin typeface="Tw Cen MT"/>
              </a:rPr>
              <a:t>Les galeries: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11" name="Grafik 3" descr=""/>
          <p:cNvPicPr/>
          <p:nvPr/>
        </p:nvPicPr>
        <p:blipFill>
          <a:blip r:embed="rId1"/>
          <a:stretch/>
        </p:blipFill>
        <p:spPr>
          <a:xfrm>
            <a:off x="462600" y="1137600"/>
            <a:ext cx="3960360" cy="2967120"/>
          </a:xfrm>
          <a:prstGeom prst="rect">
            <a:avLst/>
          </a:prstGeom>
          <a:ln w="0">
            <a:noFill/>
          </a:ln>
        </p:spPr>
      </p:pic>
      <p:pic>
        <p:nvPicPr>
          <p:cNvPr id="112" name="Grafik 2" descr=""/>
          <p:cNvPicPr/>
          <p:nvPr/>
        </p:nvPicPr>
        <p:blipFill>
          <a:blip r:embed="rId2"/>
          <a:stretch/>
        </p:blipFill>
        <p:spPr>
          <a:xfrm>
            <a:off x="6520680" y="1137600"/>
            <a:ext cx="4108680" cy="308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913680" y="618480"/>
            <a:ext cx="9610560" cy="7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600" spc="-1" strike="noStrike" cap="all">
                <a:solidFill>
                  <a:srgbClr val="ffffff"/>
                </a:solidFill>
                <a:latin typeface="Tw Cen MT"/>
              </a:rPr>
              <a:t>Salle des filtreS et sa chambre: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14" name="Grafik 3" descr=""/>
          <p:cNvPicPr/>
          <p:nvPr/>
        </p:nvPicPr>
        <p:blipFill>
          <a:blip r:embed="rId1"/>
          <a:stretch/>
        </p:blipFill>
        <p:spPr>
          <a:xfrm>
            <a:off x="405720" y="1259280"/>
            <a:ext cx="3546360" cy="2454840"/>
          </a:xfrm>
          <a:prstGeom prst="rect">
            <a:avLst/>
          </a:prstGeom>
          <a:ln w="0">
            <a:noFill/>
          </a:ln>
        </p:spPr>
      </p:pic>
      <p:pic>
        <p:nvPicPr>
          <p:cNvPr id="115" name="Grafik 4" descr=""/>
          <p:cNvPicPr/>
          <p:nvPr/>
        </p:nvPicPr>
        <p:blipFill>
          <a:blip r:embed="rId2"/>
          <a:stretch/>
        </p:blipFill>
        <p:spPr>
          <a:xfrm>
            <a:off x="405720" y="3992040"/>
            <a:ext cx="3095640" cy="2322360"/>
          </a:xfrm>
          <a:prstGeom prst="rect">
            <a:avLst/>
          </a:prstGeom>
          <a:ln w="0">
            <a:noFill/>
          </a:ln>
        </p:spPr>
      </p:pic>
      <p:pic>
        <p:nvPicPr>
          <p:cNvPr id="116" name="Grafik 5" descr=""/>
          <p:cNvPicPr/>
          <p:nvPr/>
        </p:nvPicPr>
        <p:blipFill>
          <a:blip r:embed="rId3"/>
          <a:stretch/>
        </p:blipFill>
        <p:spPr>
          <a:xfrm>
            <a:off x="4229280" y="1259280"/>
            <a:ext cx="2685240" cy="4304520"/>
          </a:xfrm>
          <a:prstGeom prst="rect">
            <a:avLst/>
          </a:prstGeom>
          <a:ln w="0">
            <a:noFill/>
          </a:ln>
        </p:spPr>
      </p:pic>
      <p:pic>
        <p:nvPicPr>
          <p:cNvPr id="117" name="Grafik 6" descr=""/>
          <p:cNvPicPr/>
          <p:nvPr/>
        </p:nvPicPr>
        <p:blipFill>
          <a:blip r:embed="rId4"/>
          <a:stretch/>
        </p:blipFill>
        <p:spPr>
          <a:xfrm>
            <a:off x="7055640" y="1259280"/>
            <a:ext cx="2366280" cy="4207320"/>
          </a:xfrm>
          <a:prstGeom prst="rect">
            <a:avLst/>
          </a:prstGeom>
          <a:ln w="0">
            <a:noFill/>
          </a:ln>
        </p:spPr>
      </p:pic>
      <p:pic>
        <p:nvPicPr>
          <p:cNvPr id="118" name="Grafik 7" descr=""/>
          <p:cNvPicPr/>
          <p:nvPr/>
        </p:nvPicPr>
        <p:blipFill>
          <a:blip r:embed="rId5"/>
          <a:stretch/>
        </p:blipFill>
        <p:spPr>
          <a:xfrm>
            <a:off x="9563040" y="1191600"/>
            <a:ext cx="2334600" cy="350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1485360" y="199440"/>
            <a:ext cx="8924760" cy="88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600" spc="-1" strike="noStrike" cap="all">
                <a:solidFill>
                  <a:srgbClr val="ffffff"/>
                </a:solidFill>
                <a:latin typeface="Tw Cen MT"/>
              </a:rPr>
              <a:t>Restauration des Fresques: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20" name="Grafik 3" descr=""/>
          <p:cNvPicPr/>
          <p:nvPr/>
        </p:nvPicPr>
        <p:blipFill>
          <a:blip r:embed="rId1"/>
          <a:stretch/>
        </p:blipFill>
        <p:spPr>
          <a:xfrm>
            <a:off x="8491680" y="1000080"/>
            <a:ext cx="2329920" cy="4142520"/>
          </a:xfrm>
          <a:prstGeom prst="rect">
            <a:avLst/>
          </a:prstGeom>
          <a:ln w="0">
            <a:noFill/>
          </a:ln>
        </p:spPr>
      </p:pic>
      <p:pic>
        <p:nvPicPr>
          <p:cNvPr id="121" name="Grafik 4" descr=""/>
          <p:cNvPicPr/>
          <p:nvPr/>
        </p:nvPicPr>
        <p:blipFill>
          <a:blip r:embed="rId2"/>
          <a:stretch/>
        </p:blipFill>
        <p:spPr>
          <a:xfrm>
            <a:off x="3958200" y="1085760"/>
            <a:ext cx="3603600" cy="2703600"/>
          </a:xfrm>
          <a:prstGeom prst="rect">
            <a:avLst/>
          </a:prstGeom>
          <a:ln w="0">
            <a:noFill/>
          </a:ln>
        </p:spPr>
      </p:pic>
      <p:pic>
        <p:nvPicPr>
          <p:cNvPr id="122" name="Grafik 5" descr=""/>
          <p:cNvPicPr/>
          <p:nvPr/>
        </p:nvPicPr>
        <p:blipFill>
          <a:blip r:embed="rId3"/>
          <a:stretch/>
        </p:blipFill>
        <p:spPr>
          <a:xfrm>
            <a:off x="438480" y="1085760"/>
            <a:ext cx="2590200" cy="3620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FORT AUX FRESQUES Diapo</Template>
  <TotalTime>9</TotalTime>
  <Application>LibreOffice/7.0.3.1$Windows_X86_64 LibreOffice_project/d7547858d014d4cf69878db179d326fc3483e082</Application>
  <Words>62</Words>
  <Paragraphs>12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2022-01-16T11:49:28Z</dcterms:created>
  <dc:creator>Yokutkhon Sharopova</dc:creator>
  <dc:description/>
  <dc:language>fr-FR</dc:language>
  <cp:lastModifiedBy/>
  <dcterms:modified xsi:type="dcterms:W3CDTF">2022-01-16T21:48:44Z</dcterms:modified>
  <cp:revision>2</cp:revision>
  <dc:subject/>
  <dc:title>FORT AUX FRESQUES  la renovation  au fil des années: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Breitbild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12</vt:i4>
  </property>
</Properties>
</file>